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948231a8694438c" /><Relationship Type="http://schemas.openxmlformats.org/officeDocument/2006/relationships/extended-properties" Target="/docProps/app.xml" Id="Rdf34e60eff6544ec" /><Relationship Type="http://schemas.openxmlformats.org/officeDocument/2006/relationships/officeDocument" Target="/ppt/presentation.xml" Id="R3d5bc308ecc8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8bef1cc7f404e"/>
  </p:sldMasterIdLst>
  <p:notesMasterIdLst>
    <p:notesMasterId xmlns:r="http://schemas.openxmlformats.org/officeDocument/2006/relationships" r:id="R3c167b92df834fd6"/>
  </p:notesMasterIdLst>
  <p:sldIdLst>
    <p:sldId xmlns:r="http://schemas.openxmlformats.org/officeDocument/2006/relationships" id="256" r:id="R88f0d93ae2174f17"/>
    <p:sldId xmlns:r="http://schemas.openxmlformats.org/officeDocument/2006/relationships" id="257" r:id="Rd8c9a224a0fe4fab"/>
    <p:sldId xmlns:r="http://schemas.openxmlformats.org/officeDocument/2006/relationships" id="258" r:id="R412581be9e0146d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4b5fbf69f004560" /><Relationship Type="http://schemas.openxmlformats.org/officeDocument/2006/relationships/slideMaster" Target="/ppt/slideMasters/slideMaster1.xml" Id="R3518bef1cc7f404e" /><Relationship Type="http://schemas.openxmlformats.org/officeDocument/2006/relationships/notesMaster" Target="/ppt/notesMasters/notesMaster1.xml" Id="R3c167b92df834fd6" /><Relationship Type="http://schemas.openxmlformats.org/officeDocument/2006/relationships/presProps" Target="/ppt/presProps.xml" Id="R71bee925fe894ac0" /><Relationship Type="http://schemas.openxmlformats.org/officeDocument/2006/relationships/tableStyles" Target="/ppt/tableStyles.xml" Id="R0d8a25491ce24abb" /><Relationship Type="http://schemas.openxmlformats.org/officeDocument/2006/relationships/slide" Target="/ppt/slides/slide1.xml" Id="R88f0d93ae2174f17" /><Relationship Type="http://schemas.openxmlformats.org/officeDocument/2006/relationships/slide" Target="/ppt/slides/slide2.xml" Id="Rd8c9a224a0fe4fab" /><Relationship Type="http://schemas.openxmlformats.org/officeDocument/2006/relationships/slide" Target="/ppt/slides/slide3.xml" Id="R412581be9e0146d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74bde19a4a6467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e8231d93c3b4c0f" /><Relationship Type="http://schemas.openxmlformats.org/officeDocument/2006/relationships/notesMaster" Target="/ppt/notesMasters/notesMaster1.xml" Id="R5e0b23997940470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eb14613cd504821" /><Relationship Type="http://schemas.openxmlformats.org/officeDocument/2006/relationships/notesMaster" Target="/ppt/notesMasters/notesMaster1.xml" Id="R6b45ad90570e4e0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7af011a403e4c2b" /><Relationship Type="http://schemas.openxmlformats.org/officeDocument/2006/relationships/notesMaster" Target="/ppt/notesMasters/notesMaster1.xml" Id="Raca8cfe9e51f4d9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591da8c86446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04737ed3eaf4f74" /><Relationship Type="http://schemas.openxmlformats.org/officeDocument/2006/relationships/slideLayout" Target="/ppt/slideLayouts/slideLayout1.xml" Id="R5d6d8ceb7b8d473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d8ceb7b8d473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b9ddd07d4a98" /><Relationship Type="http://schemas.openxmlformats.org/officeDocument/2006/relationships/image" Target="/ppt/media/image.png" Id="R51ab2001e3d14017" /><Relationship Type="http://schemas.openxmlformats.org/officeDocument/2006/relationships/image" Target="/ppt/media/image2.png" Id="Ra5496223d0c442df" /><Relationship Type="http://schemas.openxmlformats.org/officeDocument/2006/relationships/image" Target="/ppt/media/image3.png" Id="R52666c9c85ea4eb2" /><Relationship Type="http://schemas.openxmlformats.org/officeDocument/2006/relationships/image" Target="/ppt/media/image4.png" Id="Rdcb4044c7845410c" /><Relationship Type="http://schemas.openxmlformats.org/officeDocument/2006/relationships/notesSlide" Target="/ppt/notesSlides/notesSlide1.xml" Id="Rebc89959ee2f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49aacaa504d15" /><Relationship Type="http://schemas.openxmlformats.org/officeDocument/2006/relationships/image" Target="/ppt/media/image5.png" Id="R4ff88ff932f54cbe" /><Relationship Type="http://schemas.openxmlformats.org/officeDocument/2006/relationships/image" Target="/ppt/media/image6.png" Id="R02d36bea5e2446fb" /><Relationship Type="http://schemas.openxmlformats.org/officeDocument/2006/relationships/image" Target="/ppt/media/image7.png" Id="R6c8dca1e33c64fb4" /><Relationship Type="http://schemas.openxmlformats.org/officeDocument/2006/relationships/image" Target="/ppt/media/image8.png" Id="Rea28d60174c34ce6" /><Relationship Type="http://schemas.openxmlformats.org/officeDocument/2006/relationships/notesSlide" Target="/ppt/notesSlides/notesSlide2.xml" Id="R44e132fecdcb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65b200f534f52" /><Relationship Type="http://schemas.openxmlformats.org/officeDocument/2006/relationships/image" Target="/ppt/media/image9.png" Id="R98fa68c9797f435b" /><Relationship Type="http://schemas.openxmlformats.org/officeDocument/2006/relationships/image" Target="/ppt/media/image10.png" Id="Ra0e9b27014d2477b" /><Relationship Type="http://schemas.openxmlformats.org/officeDocument/2006/relationships/image" Target="/ppt/media/image11.png" Id="Rec05058b05f9484d" /><Relationship Type="http://schemas.openxmlformats.org/officeDocument/2006/relationships/image" Target="/ppt/media/image12.png" Id="R0183232015074c07" /><Relationship Type="http://schemas.openxmlformats.org/officeDocument/2006/relationships/notesSlide" Target="/ppt/notesSlides/notesSlide3.xml" Id="R72d8952d507247c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11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spec-panel">
            <a:extLst xmlns:a="http://schemas.openxmlformats.org/drawingml/2006/main">
              <a:ext uri="{FF2B5EF4-FFF2-40B4-BE49-F238E27FC236}">
                <a16:creationId xmlns:a16="http://schemas.microsoft.com/office/drawing/2014/main" id="{8EADD8BE-9389-40A3-989D-C21A4068A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04800"/>
            <a:ext cx="3352800" cy="6248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sp>
        <p:nvSpPr>
          <p:cNvPr id="2" name="spec-accent">
            <a:extLst xmlns:a="http://schemas.openxmlformats.org/drawingml/2006/main">
              <a:ext uri="{FF2B5EF4-FFF2-40B4-BE49-F238E27FC236}">
                <a16:creationId xmlns:a16="http://schemas.microsoft.com/office/drawing/2014/main" id="{50E9D8ED-6388-4B62-AEE5-C317A63BB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04800"/>
            <a:ext cx="47625" cy="6248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3" name="kicker">
            <a:extLst xmlns:a="http://schemas.openxmlformats.org/drawingml/2006/main">
              <a:ext uri="{FF2B5EF4-FFF2-40B4-BE49-F238E27FC236}">
                <a16:creationId xmlns:a16="http://schemas.microsoft.com/office/drawing/2014/main" id="{7B76512D-4E12-46AC-BDEE-D1ED8E857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75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CHARACTER PRESENTATION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4105CBF-6303-4CE5-A635-EA7ED9BEC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8105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255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캐릭터 연출</a:t>
            </a:r>
          </a:p>
        </p:txBody>
      </p:sp>
      <p:sp>
        <p:nvSpPr>
          <p:cNvPr id="5" name="subtitle">
            <a:extLst xmlns:a="http://schemas.openxmlformats.org/drawingml/2006/main">
              <a:ext uri="{FF2B5EF4-FFF2-40B4-BE49-F238E27FC236}">
                <a16:creationId xmlns:a16="http://schemas.microsoft.com/office/drawing/2014/main" id="{591B30A8-648A-444E-9C79-BFEA5CD05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이기어검 · 환영검 방출</a:t>
            </a:r>
          </a:p>
        </p:txBody>
      </p:sp>
      <p:pic>
        <p:nvPicPr>
          <p:cNvPr id="6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ab2001e3d14017"/>
          <a:stretch xmlns:a="http://schemas.openxmlformats.org/drawingml/2006/main"/>
        </p:blipFill>
        <p:spPr>
          <a:xfrm xmlns:a="http://schemas.openxmlformats.org/drawingml/2006/main">
            <a:off x="1000125" y="1790700"/>
            <a:ext cx="1962150" cy="1962150"/>
          </a:xfrm>
          <a:prstGeom xmlns:a="http://schemas.openxmlformats.org/drawingml/2006/main" prst="rect">
            <a:avLst/>
          </a:prstGeom>
        </p:spPr>
      </p:pic>
      <p:sp>
        <p:nvSpPr>
          <p:cNvPr id="7" name="field-line-0">
            <a:extLst xmlns:a="http://schemas.openxmlformats.org/drawingml/2006/main">
              <a:ext uri="{FF2B5EF4-FFF2-40B4-BE49-F238E27FC236}">
                <a16:creationId xmlns:a16="http://schemas.microsoft.com/office/drawing/2014/main" id="{13C7E134-3C01-4AB6-8AE4-331A74124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433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8" name="field-label-0">
            <a:extLst xmlns:a="http://schemas.openxmlformats.org/drawingml/2006/main">
              <a:ext uri="{FF2B5EF4-FFF2-40B4-BE49-F238E27FC236}">
                <a16:creationId xmlns:a16="http://schemas.microsoft.com/office/drawing/2014/main" id="{5967071D-A3A5-4B44-BE50-0E4956E3A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624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동작 유형</a:t>
            </a:r>
          </a:p>
        </p:txBody>
      </p:sp>
      <p:sp>
        <p:nvSpPr>
          <p:cNvPr id="9" name="field-value-0">
            <a:extLst xmlns:a="http://schemas.openxmlformats.org/drawingml/2006/main">
              <a:ext uri="{FF2B5EF4-FFF2-40B4-BE49-F238E27FC236}">
                <a16:creationId xmlns:a16="http://schemas.microsoft.com/office/drawing/2014/main" id="{674F9BE6-3F9D-41F0-841A-221B1C72B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9624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제자리 공격</a:t>
            </a:r>
          </a:p>
        </p:txBody>
      </p:sp>
      <p:sp>
        <p:nvSpPr>
          <p:cNvPr id="10" name="field-line-1">
            <a:extLst xmlns:a="http://schemas.openxmlformats.org/drawingml/2006/main">
              <a:ext uri="{FF2B5EF4-FFF2-40B4-BE49-F238E27FC236}">
                <a16:creationId xmlns:a16="http://schemas.microsoft.com/office/drawing/2014/main" id="{8BDE8B91-C952-4C84-BB59-4FF2D91C3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624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11" name="field-label-1">
            <a:extLst xmlns:a="http://schemas.openxmlformats.org/drawingml/2006/main">
              <a:ext uri="{FF2B5EF4-FFF2-40B4-BE49-F238E27FC236}">
                <a16:creationId xmlns:a16="http://schemas.microsoft.com/office/drawing/2014/main" id="{CC47DFD7-212A-444F-A0F3-95EAA7969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815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픽토그래피</a:t>
            </a:r>
          </a:p>
        </p:txBody>
      </p:sp>
      <p:sp>
        <p:nvSpPr>
          <p:cNvPr id="12" name="field-value-1">
            <a:extLst xmlns:a="http://schemas.openxmlformats.org/drawingml/2006/main">
              <a:ext uri="{FF2B5EF4-FFF2-40B4-BE49-F238E27FC236}">
                <a16:creationId xmlns:a16="http://schemas.microsoft.com/office/drawing/2014/main" id="{B55F088C-B6F7-4C7A-8653-D7C3BCE2B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3815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이동 없음 · 원격 검 제어</a:t>
            </a:r>
          </a:p>
        </p:txBody>
      </p:sp>
      <p:sp>
        <p:nvSpPr>
          <p:cNvPr id="13" name="field-line-2">
            <a:extLst xmlns:a="http://schemas.openxmlformats.org/drawingml/2006/main">
              <a:ext uri="{FF2B5EF4-FFF2-40B4-BE49-F238E27FC236}">
                <a16:creationId xmlns:a16="http://schemas.microsoft.com/office/drawing/2014/main" id="{B884E3AC-12DD-4825-B425-A32CA4B84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815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14" name="field-label-2">
            <a:extLst xmlns:a="http://schemas.openxmlformats.org/drawingml/2006/main">
              <a:ext uri="{FF2B5EF4-FFF2-40B4-BE49-F238E27FC236}">
                <a16:creationId xmlns:a16="http://schemas.microsoft.com/office/drawing/2014/main" id="{A2D03318-F807-4680-B7E8-19398C4C3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006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컷씬</a:t>
            </a:r>
          </a:p>
        </p:txBody>
      </p:sp>
      <p:sp>
        <p:nvSpPr>
          <p:cNvPr id="15" name="field-value-2">
            <a:extLst xmlns:a="http://schemas.openxmlformats.org/drawingml/2006/main">
              <a:ext uri="{FF2B5EF4-FFF2-40B4-BE49-F238E27FC236}">
                <a16:creationId xmlns:a16="http://schemas.microsoft.com/office/drawing/2014/main" id="{4BEDE0C5-61C0-4EBE-AEF2-331CB6AA1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8006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사용 안 함</a:t>
            </a:r>
          </a:p>
        </p:txBody>
      </p:sp>
      <p:sp>
        <p:nvSpPr>
          <p:cNvPr id="16" name="field-line-3">
            <a:extLst xmlns:a="http://schemas.openxmlformats.org/drawingml/2006/main">
              <a:ext uri="{FF2B5EF4-FFF2-40B4-BE49-F238E27FC236}">
                <a16:creationId xmlns:a16="http://schemas.microsoft.com/office/drawing/2014/main" id="{B5FD1335-B1E6-4C8A-869E-4606712A1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006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17" name="field-label-3">
            <a:extLst xmlns:a="http://schemas.openxmlformats.org/drawingml/2006/main">
              <a:ext uri="{FF2B5EF4-FFF2-40B4-BE49-F238E27FC236}">
                <a16:creationId xmlns:a16="http://schemas.microsoft.com/office/drawing/2014/main" id="{A737A1D5-4780-47B0-B942-88A508E92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197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추가 프랍 모델링</a:t>
            </a:r>
          </a:p>
        </p:txBody>
      </p:sp>
      <p:sp>
        <p:nvSpPr>
          <p:cNvPr id="18" name="field-value-3">
            <a:extLst xmlns:a="http://schemas.openxmlformats.org/drawingml/2006/main">
              <a:ext uri="{FF2B5EF4-FFF2-40B4-BE49-F238E27FC236}">
                <a16:creationId xmlns:a16="http://schemas.microsoft.com/office/drawing/2014/main" id="{62083AC9-725E-493F-9BBD-1BE8BF6A4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2197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기존 무기 모델링을 그대로 매시만 활용해서 이펙트로 사용</a:t>
            </a:r>
          </a:p>
        </p:txBody>
      </p:sp>
      <p:sp>
        <p:nvSpPr>
          <p:cNvPr id="19" name="field-line-4">
            <a:extLst xmlns:a="http://schemas.openxmlformats.org/drawingml/2006/main">
              <a:ext uri="{FF2B5EF4-FFF2-40B4-BE49-F238E27FC236}">
                <a16:creationId xmlns:a16="http://schemas.microsoft.com/office/drawing/2014/main" id="{2A121372-FC70-4C9E-93C8-45229504F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197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0" name="field-label-4">
            <a:extLst xmlns:a="http://schemas.openxmlformats.org/drawingml/2006/main">
              <a:ext uri="{FF2B5EF4-FFF2-40B4-BE49-F238E27FC236}">
                <a16:creationId xmlns:a16="http://schemas.microsoft.com/office/drawing/2014/main" id="{7244D960-5DBC-49AE-9057-3B3069930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388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애니메이션</a:t>
            </a:r>
          </a:p>
        </p:txBody>
      </p:sp>
      <p:sp>
        <p:nvSpPr>
          <p:cNvPr id="21" name="field-value-4">
            <a:extLst xmlns:a="http://schemas.openxmlformats.org/drawingml/2006/main">
              <a:ext uri="{FF2B5EF4-FFF2-40B4-BE49-F238E27FC236}">
                <a16:creationId xmlns:a16="http://schemas.microsoft.com/office/drawing/2014/main" id="{A39FA766-07DC-41D7-A809-65D6C3DCD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6388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공격 준비 · 제자리 공격 · 대기 복귀</a:t>
            </a:r>
          </a:p>
        </p:txBody>
      </p:sp>
      <p:sp>
        <p:nvSpPr>
          <p:cNvPr id="22" name="field-line-5">
            <a:extLst xmlns:a="http://schemas.openxmlformats.org/drawingml/2006/main">
              <a:ext uri="{FF2B5EF4-FFF2-40B4-BE49-F238E27FC236}">
                <a16:creationId xmlns:a16="http://schemas.microsoft.com/office/drawing/2014/main" id="{0A8F67DD-2E64-4FB2-B0CE-0DAA4CC3E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388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3" name="field-label-5">
            <a:extLst xmlns:a="http://schemas.openxmlformats.org/drawingml/2006/main">
              <a:ext uri="{FF2B5EF4-FFF2-40B4-BE49-F238E27FC236}">
                <a16:creationId xmlns:a16="http://schemas.microsoft.com/office/drawing/2014/main" id="{5131A82B-AD63-4392-A334-B81D98B22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579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이펙트</a:t>
            </a:r>
          </a:p>
        </p:txBody>
      </p:sp>
      <p:sp>
        <p:nvSpPr>
          <p:cNvPr id="24" name="field-value-5">
            <a:extLst xmlns:a="http://schemas.openxmlformats.org/drawingml/2006/main">
              <a:ext uri="{FF2B5EF4-FFF2-40B4-BE49-F238E27FC236}">
                <a16:creationId xmlns:a16="http://schemas.microsoft.com/office/drawing/2014/main" id="{E3E15180-DB16-4FFA-9556-8BD4753F0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60579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영체·연기 효과와 함께 환영검을 방출한다. 검이 대상에게 꽂힌 뒤 1초 후 디졸브되어 사라진다.</a:t>
            </a:r>
          </a:p>
        </p:txBody>
      </p:sp>
      <p:sp>
        <p:nvSpPr>
          <p:cNvPr id="25" name="field-line-end">
            <a:extLst xmlns:a="http://schemas.openxmlformats.org/drawingml/2006/main">
              <a:ext uri="{FF2B5EF4-FFF2-40B4-BE49-F238E27FC236}">
                <a16:creationId xmlns:a16="http://schemas.microsoft.com/office/drawing/2014/main" id="{8AAD93A1-7699-418E-AB7C-8AB79AA73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6" name="scene-card-1">
            <a:extLst xmlns:a="http://schemas.openxmlformats.org/drawingml/2006/main">
              <a:ext uri="{FF2B5EF4-FFF2-40B4-BE49-F238E27FC236}">
                <a16:creationId xmlns:a16="http://schemas.microsoft.com/office/drawing/2014/main" id="{C9C55590-E75F-4961-96A9-4C67FB2B0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04800"/>
            <a:ext cx="25146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pic>
        <p:nvPicPr>
          <p:cNvPr id="8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496223d0c442df"/>
          <a:srcRect xmlns:a="http://schemas.openxmlformats.org/drawingml/2006/main" l="0" t="3788" r="0" b="37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905250" y="304800"/>
            <a:ext cx="2514600" cy="2324100"/>
          </a:xfrm>
          <a:prstGeom xmlns:a="http://schemas.openxmlformats.org/drawingml/2006/main" prst="rect">
            <a:avLst/>
          </a:prstGeom>
        </p:spPr>
      </p:pic>
      <p:sp>
        <p:nvSpPr>
          <p:cNvPr id="28" name="scene-caption-bg-1">
            <a:extLst xmlns:a="http://schemas.openxmlformats.org/drawingml/2006/main">
              <a:ext uri="{FF2B5EF4-FFF2-40B4-BE49-F238E27FC236}">
                <a16:creationId xmlns:a16="http://schemas.microsoft.com/office/drawing/2014/main" id="{0FBE8F17-3B93-4740-9788-7BCDDBEA3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628900"/>
            <a:ext cx="2514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9" name="scene-title-1">
            <a:extLst xmlns:a="http://schemas.openxmlformats.org/drawingml/2006/main">
              <a:ext uri="{FF2B5EF4-FFF2-40B4-BE49-F238E27FC236}">
                <a16:creationId xmlns:a16="http://schemas.microsoft.com/office/drawing/2014/main" id="{3CB2575D-DE2D-4BB8-8190-A8B231711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724150"/>
            <a:ext cx="224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01 · 생성</a:t>
            </a:r>
          </a:p>
        </p:txBody>
      </p:sp>
      <p:sp>
        <p:nvSpPr>
          <p:cNvPr id="30" name="scene-note-1">
            <a:extLst xmlns:a="http://schemas.openxmlformats.org/drawingml/2006/main">
              <a:ext uri="{FF2B5EF4-FFF2-40B4-BE49-F238E27FC236}">
                <a16:creationId xmlns:a16="http://schemas.microsoft.com/office/drawing/2014/main" id="{B107F49C-CAC3-47D3-AC5A-FCC7AB2E7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971800"/>
            <a:ext cx="2247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제자리를 유지하고 손을 들어 영체·연기와 함께 환영검을 생성한다.</a:t>
            </a:r>
          </a:p>
        </p:txBody>
      </p:sp>
      <p:sp>
        <p:nvSpPr>
          <p:cNvPr id="31" name="scene-card-2">
            <a:extLst xmlns:a="http://schemas.openxmlformats.org/drawingml/2006/main">
              <a:ext uri="{FF2B5EF4-FFF2-40B4-BE49-F238E27FC236}">
                <a16:creationId xmlns:a16="http://schemas.microsoft.com/office/drawing/2014/main" id="{EB0108FD-2FB6-4591-88F1-A4265308C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04800"/>
            <a:ext cx="25146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pic>
        <p:nvPicPr>
          <p:cNvPr id="8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666c9c85ea4eb2"/>
          <a:srcRect xmlns:a="http://schemas.openxmlformats.org/drawingml/2006/main" l="0" t="3788" r="0" b="37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19850" y="304800"/>
            <a:ext cx="2514600" cy="2324100"/>
          </a:xfrm>
          <a:prstGeom xmlns:a="http://schemas.openxmlformats.org/drawingml/2006/main" prst="rect">
            <a:avLst/>
          </a:prstGeom>
        </p:spPr>
      </p:pic>
      <p:sp>
        <p:nvSpPr>
          <p:cNvPr id="33" name="scene-caption-bg-2">
            <a:extLst xmlns:a="http://schemas.openxmlformats.org/drawingml/2006/main">
              <a:ext uri="{FF2B5EF4-FFF2-40B4-BE49-F238E27FC236}">
                <a16:creationId xmlns:a16="http://schemas.microsoft.com/office/drawing/2014/main" id="{666E0D21-C97C-4455-B0B4-98F3756A2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628900"/>
            <a:ext cx="2514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34" name="scene-title-2">
            <a:extLst xmlns:a="http://schemas.openxmlformats.org/drawingml/2006/main">
              <a:ext uri="{FF2B5EF4-FFF2-40B4-BE49-F238E27FC236}">
                <a16:creationId xmlns:a16="http://schemas.microsoft.com/office/drawing/2014/main" id="{17F783F0-0FE1-474F-9134-52326B763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724150"/>
            <a:ext cx="224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02 · 방출</a:t>
            </a:r>
          </a:p>
        </p:txBody>
      </p:sp>
      <p:sp>
        <p:nvSpPr>
          <p:cNvPr id="35" name="scene-note-2">
            <a:extLst xmlns:a="http://schemas.openxmlformats.org/drawingml/2006/main">
              <a:ext uri="{FF2B5EF4-FFF2-40B4-BE49-F238E27FC236}">
                <a16:creationId xmlns:a16="http://schemas.microsoft.com/office/drawing/2014/main" id="{9BF5A581-1F02-48B4-8680-C63BC2755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971800"/>
            <a:ext cx="2247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한 손을 대상 방향으로 내밀어 이기어검으로 환영검을 방출한다.</a:t>
            </a:r>
          </a:p>
        </p:txBody>
      </p:sp>
      <p:sp>
        <p:nvSpPr>
          <p:cNvPr id="36" name="scene-card-3">
            <a:extLst xmlns:a="http://schemas.openxmlformats.org/drawingml/2006/main">
              <a:ext uri="{FF2B5EF4-FFF2-40B4-BE49-F238E27FC236}">
                <a16:creationId xmlns:a16="http://schemas.microsoft.com/office/drawing/2014/main" id="{85060853-5AB2-4702-98D4-BF8B62F59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04800"/>
            <a:ext cx="25146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pic>
        <p:nvPicPr>
          <p:cNvPr id="9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b4044c7845410c"/>
          <a:srcRect xmlns:a="http://schemas.openxmlformats.org/drawingml/2006/main" l="0" t="3788" r="0" b="37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34450" y="304800"/>
            <a:ext cx="2514600" cy="2324100"/>
          </a:xfrm>
          <a:prstGeom xmlns:a="http://schemas.openxmlformats.org/drawingml/2006/main" prst="rect">
            <a:avLst/>
          </a:prstGeom>
        </p:spPr>
      </p:pic>
      <p:sp>
        <p:nvSpPr>
          <p:cNvPr id="38" name="scene-caption-bg-3">
            <a:extLst xmlns:a="http://schemas.openxmlformats.org/drawingml/2006/main">
              <a:ext uri="{FF2B5EF4-FFF2-40B4-BE49-F238E27FC236}">
                <a16:creationId xmlns:a16="http://schemas.microsoft.com/office/drawing/2014/main" id="{6804D94D-F084-4641-9EAA-582E20A63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628900"/>
            <a:ext cx="2514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39" name="scene-title-3">
            <a:extLst xmlns:a="http://schemas.openxmlformats.org/drawingml/2006/main">
              <a:ext uri="{FF2B5EF4-FFF2-40B4-BE49-F238E27FC236}">
                <a16:creationId xmlns:a16="http://schemas.microsoft.com/office/drawing/2014/main" id="{EE30A145-872A-43F0-9A15-A85F9B87F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724150"/>
            <a:ext cx="224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03 · 적중·종료</a:t>
            </a:r>
          </a:p>
        </p:txBody>
      </p:sp>
      <p:sp>
        <p:nvSpPr>
          <p:cNvPr id="40" name="scene-note-3">
            <a:extLst xmlns:a="http://schemas.openxmlformats.org/drawingml/2006/main">
              <a:ext uri="{FF2B5EF4-FFF2-40B4-BE49-F238E27FC236}">
                <a16:creationId xmlns:a16="http://schemas.microsoft.com/office/drawing/2014/main" id="{49F7806F-BA6B-491D-9365-9666E04B9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971800"/>
            <a:ext cx="2247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환영검이 대상에 꽂히고, 적중 1초 뒤 디졸브되어 사라진다.</a:t>
            </a:r>
          </a:p>
        </p:txBody>
      </p:sp>
      <p:sp>
        <p:nvSpPr>
          <p:cNvPr id="41" name="sequence-panel">
            <a:extLst xmlns:a="http://schemas.openxmlformats.org/drawingml/2006/main">
              <a:ext uri="{FF2B5EF4-FFF2-40B4-BE49-F238E27FC236}">
                <a16:creationId xmlns:a16="http://schemas.microsoft.com/office/drawing/2014/main" id="{FF1BCD78-B22E-4BEA-9F36-4CEFBD42D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562350"/>
            <a:ext cx="79819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sp>
        <p:nvSpPr>
          <p:cNvPr id="42" name="sequence-title">
            <a:extLst xmlns:a="http://schemas.openxmlformats.org/drawingml/2006/main">
              <a:ext uri="{FF2B5EF4-FFF2-40B4-BE49-F238E27FC236}">
                <a16:creationId xmlns:a16="http://schemas.microsoft.com/office/drawing/2014/main" id="{9C283433-0571-426A-8D0E-6932BBD39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7528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텍스트 시퀀스</a:t>
            </a:r>
          </a:p>
        </p:txBody>
      </p:sp>
      <p:sp>
        <p:nvSpPr>
          <p:cNvPr id="43" name="sequence-order">
            <a:extLst xmlns:a="http://schemas.openxmlformats.org/drawingml/2006/main">
              <a:ext uri="{FF2B5EF4-FFF2-40B4-BE49-F238E27FC236}">
                <a16:creationId xmlns:a16="http://schemas.microsoft.com/office/drawing/2014/main" id="{44742ED6-16DC-4E33-AF1A-4D9010577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810000"/>
            <a:ext cx="1314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75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01 → 02 → 03</a:t>
            </a:r>
          </a:p>
        </p:txBody>
      </p:sp>
      <p:sp>
        <p:nvSpPr>
          <p:cNvPr id="44" name="step-card-0">
            <a:extLst xmlns:a="http://schemas.openxmlformats.org/drawingml/2006/main">
              <a:ext uri="{FF2B5EF4-FFF2-40B4-BE49-F238E27FC236}">
                <a16:creationId xmlns:a16="http://schemas.microsoft.com/office/drawing/2014/main" id="{37283165-D3D6-4FA9-8A5F-4DEB5F898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248150"/>
            <a:ext cx="23241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20233A"/>
            </a:solidFill>
            <a:prstDash val="solid"/>
          </a:ln>
        </p:spPr>
      </p:sp>
      <p:sp>
        <p:nvSpPr>
          <p:cNvPr id="45" name="step-accent-0">
            <a:extLst xmlns:a="http://schemas.openxmlformats.org/drawingml/2006/main">
              <a:ext uri="{FF2B5EF4-FFF2-40B4-BE49-F238E27FC236}">
                <a16:creationId xmlns:a16="http://schemas.microsoft.com/office/drawing/2014/main" id="{9C3B9F0E-C9F5-4604-9DEB-F0726B0F5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248150"/>
            <a:ext cx="47625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46" name="step-title-0">
            <a:extLst xmlns:a="http://schemas.openxmlformats.org/drawingml/2006/main">
              <a:ext uri="{FF2B5EF4-FFF2-40B4-BE49-F238E27FC236}">
                <a16:creationId xmlns:a16="http://schemas.microsoft.com/office/drawing/2014/main" id="{F7CA0B97-D342-4E50-AF41-F2C01ED99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400550"/>
            <a:ext cx="1943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01 · Character_skill_ready.anim</a:t>
            </a:r>
          </a:p>
        </p:txBody>
      </p:sp>
      <p:sp>
        <p:nvSpPr>
          <p:cNvPr id="47" name="step-body-0">
            <a:extLst xmlns:a="http://schemas.openxmlformats.org/drawingml/2006/main">
              <a:ext uri="{FF2B5EF4-FFF2-40B4-BE49-F238E27FC236}">
                <a16:creationId xmlns:a16="http://schemas.microsoft.com/office/drawing/2014/main" id="{D2A8071E-0CB5-4E5D-8D53-F8696CF19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953000"/>
            <a:ext cx="19431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발과 골반을 고정하고 상체 중심을 낮춘다. 손을 들어 올리는 동작의 정점에 영체·연기 효과와 환영검을 생성한다.</a:t>
            </a:r>
          </a:p>
        </p:txBody>
      </p:sp>
      <p:sp>
        <p:nvSpPr>
          <p:cNvPr id="48" name="step-card-1">
            <a:extLst xmlns:a="http://schemas.openxmlformats.org/drawingml/2006/main">
              <a:ext uri="{FF2B5EF4-FFF2-40B4-BE49-F238E27FC236}">
                <a16:creationId xmlns:a16="http://schemas.microsoft.com/office/drawing/2014/main" id="{7D58F393-9ACE-4D0A-A23B-BE067792E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248150"/>
            <a:ext cx="23241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20233A"/>
            </a:solidFill>
            <a:prstDash val="solid"/>
          </a:ln>
        </p:spPr>
      </p:sp>
      <p:sp>
        <p:nvSpPr>
          <p:cNvPr id="49" name="step-accent-1">
            <a:extLst xmlns:a="http://schemas.openxmlformats.org/drawingml/2006/main">
              <a:ext uri="{FF2B5EF4-FFF2-40B4-BE49-F238E27FC236}">
                <a16:creationId xmlns:a16="http://schemas.microsoft.com/office/drawing/2014/main" id="{1B801780-FA48-4C07-958A-D4806222D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248150"/>
            <a:ext cx="47625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5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4AA931FE-1B72-4185-8C37-E0B746D8A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1943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02 · Character_skill_attack.anim</a:t>
            </a:r>
          </a:p>
        </p:txBody>
      </p:sp>
      <p:sp>
        <p:nvSpPr>
          <p:cNvPr id="5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74EC440C-D2F7-42F5-BE78-A6B83EC4F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53000"/>
            <a:ext cx="19431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시선, 팔꿈치, 손끝 순으로 대상 방향을 연다. 손이 완전히 뻗는 프레임에 환영검을 출발시키며 캐릭터의 위치는 유지한다.</a:t>
            </a:r>
          </a:p>
        </p:txBody>
      </p:sp>
      <p:sp>
        <p:nvSpPr>
          <p:cNvPr id="52" name="step-card-2">
            <a:extLst xmlns:a="http://schemas.openxmlformats.org/drawingml/2006/main">
              <a:ext uri="{FF2B5EF4-FFF2-40B4-BE49-F238E27FC236}">
                <a16:creationId xmlns:a16="http://schemas.microsoft.com/office/drawing/2014/main" id="{369216B6-09D9-42BD-B378-DE82EE2EA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248150"/>
            <a:ext cx="23241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20233A"/>
            </a:solidFill>
            <a:prstDash val="solid"/>
          </a:ln>
        </p:spPr>
      </p:sp>
      <p:sp>
        <p:nvSpPr>
          <p:cNvPr id="53" name="step-accent-2">
            <a:extLst xmlns:a="http://schemas.openxmlformats.org/drawingml/2006/main">
              <a:ext uri="{FF2B5EF4-FFF2-40B4-BE49-F238E27FC236}">
                <a16:creationId xmlns:a16="http://schemas.microsoft.com/office/drawing/2014/main" id="{0C153FFD-7C75-4627-9849-742F9DEA8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248150"/>
            <a:ext cx="47625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54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1B50E7F4-1010-4899-A8EB-37A7C61AD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4400550"/>
            <a:ext cx="1943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03 · Character_skill_return.anim</a:t>
            </a:r>
          </a:p>
        </p:txBody>
      </p:sp>
      <p:sp>
        <p:nvSpPr>
          <p:cNvPr id="55" name="step-body-2">
            <a:extLst xmlns:a="http://schemas.openxmlformats.org/drawingml/2006/main">
              <a:ext uri="{FF2B5EF4-FFF2-40B4-BE49-F238E27FC236}">
                <a16:creationId xmlns:a16="http://schemas.microsoft.com/office/drawing/2014/main" id="{2EB7EFAE-4A95-4ED6-B957-3338B3BB5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4953000"/>
            <a:ext cx="19431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환영검 적중 후 손목과 팔을 회수하고 상체를 중립으로 돌린다. 환영검은 적중 1초 뒤 디졸브하고 대기 모션으로 블렌드한다.</a:t>
            </a:r>
          </a:p>
        </p:txBody>
      </p:sp>
      <p:sp>
        <p:nvSpPr>
          <p:cNvPr id="5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C1C535E-32F8-4523-8875-AF20BA6A6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6572250"/>
            <a:ext cx="876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750" b="1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01 / 03</a:t>
            </a:r>
          </a:p>
        </p:txBody>
      </p:sp>
    </p:spTree>
    <p:extLst>
      <p:ext uri="{BB962C8B-B14F-4D97-AF65-F5344CB8AC3E}">
        <p14:creationId xmlns:p14="http://schemas.microsoft.com/office/powerpoint/2010/main" val="768318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011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spec-panel">
            <a:extLst xmlns:a="http://schemas.openxmlformats.org/drawingml/2006/main">
              <a:ext uri="{FF2B5EF4-FFF2-40B4-BE49-F238E27FC236}">
                <a16:creationId xmlns:a16="http://schemas.microsoft.com/office/drawing/2014/main" id="{54A71B61-2E71-4ED8-A8B3-A05973BE4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04800"/>
            <a:ext cx="3352800" cy="6248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sp>
        <p:nvSpPr>
          <p:cNvPr id="2" name="spec-accent">
            <a:extLst xmlns:a="http://schemas.openxmlformats.org/drawingml/2006/main">
              <a:ext uri="{FF2B5EF4-FFF2-40B4-BE49-F238E27FC236}">
                <a16:creationId xmlns:a16="http://schemas.microsoft.com/office/drawing/2014/main" id="{21FFEB0F-6240-4C7F-8E03-51C6A2C75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04800"/>
            <a:ext cx="47625" cy="6248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3" name="kicker">
            <a:extLst xmlns:a="http://schemas.openxmlformats.org/drawingml/2006/main">
              <a:ext uri="{FF2B5EF4-FFF2-40B4-BE49-F238E27FC236}">
                <a16:creationId xmlns:a16="http://schemas.microsoft.com/office/drawing/2014/main" id="{1193D47C-A888-4428-A743-35F9E20B9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75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CHARACTER PRESENTATION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272DD66-30F7-4826-A9AD-4D4610720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8105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255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전투 상태 연출</a:t>
            </a:r>
          </a:p>
        </p:txBody>
      </p:sp>
      <p:sp>
        <p:nvSpPr>
          <p:cNvPr id="5" name="subtitle">
            <a:extLst xmlns:a="http://schemas.openxmlformats.org/drawingml/2006/main">
              <a:ext uri="{FF2B5EF4-FFF2-40B4-BE49-F238E27FC236}">
                <a16:creationId xmlns:a16="http://schemas.microsoft.com/office/drawing/2014/main" id="{BA438C92-9D6C-4223-BC5C-A2ADE9B08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대기 · 자신의 턴 · 사망</a:t>
            </a:r>
          </a:p>
        </p:txBody>
      </p:sp>
      <p:pic>
        <p:nvPicPr>
          <p:cNvPr id="6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f88ff932f54cbe"/>
          <a:stretch xmlns:a="http://schemas.openxmlformats.org/drawingml/2006/main"/>
        </p:blipFill>
        <p:spPr>
          <a:xfrm xmlns:a="http://schemas.openxmlformats.org/drawingml/2006/main">
            <a:off x="1000125" y="1790700"/>
            <a:ext cx="1962150" cy="1962150"/>
          </a:xfrm>
          <a:prstGeom xmlns:a="http://schemas.openxmlformats.org/drawingml/2006/main" prst="rect">
            <a:avLst/>
          </a:prstGeom>
        </p:spPr>
      </p:pic>
      <p:sp>
        <p:nvSpPr>
          <p:cNvPr id="7" name="field-line-0">
            <a:extLst xmlns:a="http://schemas.openxmlformats.org/drawingml/2006/main">
              <a:ext uri="{FF2B5EF4-FFF2-40B4-BE49-F238E27FC236}">
                <a16:creationId xmlns:a16="http://schemas.microsoft.com/office/drawing/2014/main" id="{9D61F160-5F66-482C-99D6-F06C77D60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433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8" name="field-label-0">
            <a:extLst xmlns:a="http://schemas.openxmlformats.org/drawingml/2006/main">
              <a:ext uri="{FF2B5EF4-FFF2-40B4-BE49-F238E27FC236}">
                <a16:creationId xmlns:a16="http://schemas.microsoft.com/office/drawing/2014/main" id="{BDF3AF3E-902F-4706-93E6-A7FCC84EA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624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대기 모션</a:t>
            </a:r>
          </a:p>
        </p:txBody>
      </p:sp>
      <p:sp>
        <p:nvSpPr>
          <p:cNvPr id="9" name="field-value-0">
            <a:extLst xmlns:a="http://schemas.openxmlformats.org/drawingml/2006/main">
              <a:ext uri="{FF2B5EF4-FFF2-40B4-BE49-F238E27FC236}">
                <a16:creationId xmlns:a16="http://schemas.microsoft.com/office/drawing/2014/main" id="{A387068A-3D45-42A6-935A-16515CC6E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9624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상체 호흡 루프 · 머리카락과 소매 후행</a:t>
            </a:r>
          </a:p>
        </p:txBody>
      </p:sp>
      <p:sp>
        <p:nvSpPr>
          <p:cNvPr id="10" name="field-line-1">
            <a:extLst xmlns:a="http://schemas.openxmlformats.org/drawingml/2006/main">
              <a:ext uri="{FF2B5EF4-FFF2-40B4-BE49-F238E27FC236}">
                <a16:creationId xmlns:a16="http://schemas.microsoft.com/office/drawing/2014/main" id="{20CB85FE-85D3-49DE-9074-1961BDDB7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624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11" name="field-label-1">
            <a:extLst xmlns:a="http://schemas.openxmlformats.org/drawingml/2006/main">
              <a:ext uri="{FF2B5EF4-FFF2-40B4-BE49-F238E27FC236}">
                <a16:creationId xmlns:a16="http://schemas.microsoft.com/office/drawing/2014/main" id="{FE5310E6-0081-41FA-8B3E-7C70C8D9D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815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자신의 턴</a:t>
            </a:r>
          </a:p>
        </p:txBody>
      </p:sp>
      <p:sp>
        <p:nvSpPr>
          <p:cNvPr id="12" name="field-value-1">
            <a:extLst xmlns:a="http://schemas.openxmlformats.org/drawingml/2006/main">
              <a:ext uri="{FF2B5EF4-FFF2-40B4-BE49-F238E27FC236}">
                <a16:creationId xmlns:a16="http://schemas.microsoft.com/office/drawing/2014/main" id="{E83653FC-9381-477E-B351-2C0DC75BE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3815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시선 전환 · 손짓 · 환영검 생성 · 포즈 고정</a:t>
            </a:r>
          </a:p>
        </p:txBody>
      </p:sp>
      <p:sp>
        <p:nvSpPr>
          <p:cNvPr id="13" name="field-line-2">
            <a:extLst xmlns:a="http://schemas.openxmlformats.org/drawingml/2006/main">
              <a:ext uri="{FF2B5EF4-FFF2-40B4-BE49-F238E27FC236}">
                <a16:creationId xmlns:a16="http://schemas.microsoft.com/office/drawing/2014/main" id="{FADBFA8D-E902-40B8-B0EF-4DE46B7E1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815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14" name="field-label-2">
            <a:extLst xmlns:a="http://schemas.openxmlformats.org/drawingml/2006/main">
              <a:ext uri="{FF2B5EF4-FFF2-40B4-BE49-F238E27FC236}">
                <a16:creationId xmlns:a16="http://schemas.microsoft.com/office/drawing/2014/main" id="{619832A1-F9AA-48C6-BF4D-9CB199001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006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사망 연출</a:t>
            </a:r>
          </a:p>
        </p:txBody>
      </p:sp>
      <p:sp>
        <p:nvSpPr>
          <p:cNvPr id="15" name="field-value-2">
            <a:extLst xmlns:a="http://schemas.openxmlformats.org/drawingml/2006/main">
              <a:ext uri="{FF2B5EF4-FFF2-40B4-BE49-F238E27FC236}">
                <a16:creationId xmlns:a16="http://schemas.microsoft.com/office/drawing/2014/main" id="{2C4B92BB-AD2F-475D-A36C-FC1204EE1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8006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상체 붕괴 · 무릎 접지 · 후행 동작 정리</a:t>
            </a:r>
          </a:p>
        </p:txBody>
      </p:sp>
      <p:sp>
        <p:nvSpPr>
          <p:cNvPr id="16" name="field-line-3">
            <a:extLst xmlns:a="http://schemas.openxmlformats.org/drawingml/2006/main">
              <a:ext uri="{FF2B5EF4-FFF2-40B4-BE49-F238E27FC236}">
                <a16:creationId xmlns:a16="http://schemas.microsoft.com/office/drawing/2014/main" id="{26BDC14C-E8BC-4654-BFD8-CA8185763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006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17" name="field-label-3">
            <a:extLst xmlns:a="http://schemas.openxmlformats.org/drawingml/2006/main">
              <a:ext uri="{FF2B5EF4-FFF2-40B4-BE49-F238E27FC236}">
                <a16:creationId xmlns:a16="http://schemas.microsoft.com/office/drawing/2014/main" id="{BB11E67C-F4A3-401E-ADBB-D8D2FFF1D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197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컷씬</a:t>
            </a:r>
          </a:p>
        </p:txBody>
      </p:sp>
      <p:sp>
        <p:nvSpPr>
          <p:cNvPr id="18" name="field-value-3">
            <a:extLst xmlns:a="http://schemas.openxmlformats.org/drawingml/2006/main">
              <a:ext uri="{FF2B5EF4-FFF2-40B4-BE49-F238E27FC236}">
                <a16:creationId xmlns:a16="http://schemas.microsoft.com/office/drawing/2014/main" id="{1F7DAAC8-EDC1-4844-A296-A1AEBE7DB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2197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사용 안 함</a:t>
            </a:r>
          </a:p>
        </p:txBody>
      </p:sp>
      <p:sp>
        <p:nvSpPr>
          <p:cNvPr id="19" name="field-line-4">
            <a:extLst xmlns:a="http://schemas.openxmlformats.org/drawingml/2006/main">
              <a:ext uri="{FF2B5EF4-FFF2-40B4-BE49-F238E27FC236}">
                <a16:creationId xmlns:a16="http://schemas.microsoft.com/office/drawing/2014/main" id="{7DBF0903-49D2-4F39-978A-9749044F6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197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0" name="field-label-4">
            <a:extLst xmlns:a="http://schemas.openxmlformats.org/drawingml/2006/main">
              <a:ext uri="{FF2B5EF4-FFF2-40B4-BE49-F238E27FC236}">
                <a16:creationId xmlns:a16="http://schemas.microsoft.com/office/drawing/2014/main" id="{BF54B328-1BE7-405E-8779-411431E2B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388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추가 프랍 모델링</a:t>
            </a:r>
          </a:p>
        </p:txBody>
      </p:sp>
      <p:sp>
        <p:nvSpPr>
          <p:cNvPr id="21" name="field-value-4">
            <a:extLst xmlns:a="http://schemas.openxmlformats.org/drawingml/2006/main">
              <a:ext uri="{FF2B5EF4-FFF2-40B4-BE49-F238E27FC236}">
                <a16:creationId xmlns:a16="http://schemas.microsoft.com/office/drawing/2014/main" id="{68CCB8FE-CAB9-4F1B-9696-36A4C0F5A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6388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기존 무기 모델링의 매시 활용</a:t>
            </a:r>
          </a:p>
        </p:txBody>
      </p:sp>
      <p:sp>
        <p:nvSpPr>
          <p:cNvPr id="22" name="field-line-5">
            <a:extLst xmlns:a="http://schemas.openxmlformats.org/drawingml/2006/main">
              <a:ext uri="{FF2B5EF4-FFF2-40B4-BE49-F238E27FC236}">
                <a16:creationId xmlns:a16="http://schemas.microsoft.com/office/drawing/2014/main" id="{18E9077B-63F3-47B3-9EBC-0787CE4F3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388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3" name="field-label-5">
            <a:extLst xmlns:a="http://schemas.openxmlformats.org/drawingml/2006/main">
              <a:ext uri="{FF2B5EF4-FFF2-40B4-BE49-F238E27FC236}">
                <a16:creationId xmlns:a16="http://schemas.microsoft.com/office/drawing/2014/main" id="{04E3A168-D31D-4427-8CE1-F383C9BBD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579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이펙트 종료</a:t>
            </a:r>
          </a:p>
        </p:txBody>
      </p:sp>
      <p:sp>
        <p:nvSpPr>
          <p:cNvPr id="24" name="field-value-5">
            <a:extLst xmlns:a="http://schemas.openxmlformats.org/drawingml/2006/main">
              <a:ext uri="{FF2B5EF4-FFF2-40B4-BE49-F238E27FC236}">
                <a16:creationId xmlns:a16="http://schemas.microsoft.com/office/drawing/2014/main" id="{99AF8488-3AC5-41C2-A4DA-405293CAB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60579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사망 자세 고정 후 환영검과 연기 효과 디졸브</a:t>
            </a:r>
          </a:p>
        </p:txBody>
      </p:sp>
      <p:sp>
        <p:nvSpPr>
          <p:cNvPr id="25" name="field-line-end">
            <a:extLst xmlns:a="http://schemas.openxmlformats.org/drawingml/2006/main">
              <a:ext uri="{FF2B5EF4-FFF2-40B4-BE49-F238E27FC236}">
                <a16:creationId xmlns:a16="http://schemas.microsoft.com/office/drawing/2014/main" id="{CD883A45-AC6A-4C1B-ABC0-1BAF54BC0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6" name="scene-card-1">
            <a:extLst xmlns:a="http://schemas.openxmlformats.org/drawingml/2006/main">
              <a:ext uri="{FF2B5EF4-FFF2-40B4-BE49-F238E27FC236}">
                <a16:creationId xmlns:a16="http://schemas.microsoft.com/office/drawing/2014/main" id="{EC0EEBCB-9767-4C0E-83B9-8945DA392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04800"/>
            <a:ext cx="25146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pic>
        <p:nvPicPr>
          <p:cNvPr id="8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d36bea5e2446fb"/>
          <a:srcRect xmlns:a="http://schemas.openxmlformats.org/drawingml/2006/main" l="0" t="3788" r="0" b="37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905250" y="304800"/>
            <a:ext cx="2514600" cy="2324100"/>
          </a:xfrm>
          <a:prstGeom xmlns:a="http://schemas.openxmlformats.org/drawingml/2006/main" prst="rect">
            <a:avLst/>
          </a:prstGeom>
        </p:spPr>
      </p:pic>
      <p:sp>
        <p:nvSpPr>
          <p:cNvPr id="28" name="scene-caption-bg-1">
            <a:extLst xmlns:a="http://schemas.openxmlformats.org/drawingml/2006/main">
              <a:ext uri="{FF2B5EF4-FFF2-40B4-BE49-F238E27FC236}">
                <a16:creationId xmlns:a16="http://schemas.microsoft.com/office/drawing/2014/main" id="{A11D25BB-3A81-4639-AA81-DF9051ACB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628900"/>
            <a:ext cx="2514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9" name="scene-title-1">
            <a:extLst xmlns:a="http://schemas.openxmlformats.org/drawingml/2006/main">
              <a:ext uri="{FF2B5EF4-FFF2-40B4-BE49-F238E27FC236}">
                <a16:creationId xmlns:a16="http://schemas.microsoft.com/office/drawing/2014/main" id="{87AA01B1-384C-4C55-8B51-F4EBBAD1D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724150"/>
            <a:ext cx="224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01 · 대기 모션</a:t>
            </a:r>
          </a:p>
        </p:txBody>
      </p:sp>
      <p:sp>
        <p:nvSpPr>
          <p:cNvPr id="30" name="scene-note-1">
            <a:extLst xmlns:a="http://schemas.openxmlformats.org/drawingml/2006/main">
              <a:ext uri="{FF2B5EF4-FFF2-40B4-BE49-F238E27FC236}">
                <a16:creationId xmlns:a16="http://schemas.microsoft.com/office/drawing/2014/main" id="{5DAB42D5-718B-4564-BA9A-35C72155B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971800"/>
            <a:ext cx="2247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골반과 발을 고정하고 상체 호흡과 후행 흔들림을 루프로 재생한다.</a:t>
            </a:r>
          </a:p>
        </p:txBody>
      </p:sp>
      <p:sp>
        <p:nvSpPr>
          <p:cNvPr id="31" name="scene-card-2">
            <a:extLst xmlns:a="http://schemas.openxmlformats.org/drawingml/2006/main">
              <a:ext uri="{FF2B5EF4-FFF2-40B4-BE49-F238E27FC236}">
                <a16:creationId xmlns:a16="http://schemas.microsoft.com/office/drawing/2014/main" id="{3D2A4003-F1FB-466E-912D-615BCFF75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04800"/>
            <a:ext cx="25146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pic>
        <p:nvPicPr>
          <p:cNvPr id="8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8dca1e33c64fb4"/>
          <a:srcRect xmlns:a="http://schemas.openxmlformats.org/drawingml/2006/main" l="0" t="3788" r="0" b="37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19850" y="304800"/>
            <a:ext cx="2514600" cy="2324100"/>
          </a:xfrm>
          <a:prstGeom xmlns:a="http://schemas.openxmlformats.org/drawingml/2006/main" prst="rect">
            <a:avLst/>
          </a:prstGeom>
        </p:spPr>
      </p:pic>
      <p:sp>
        <p:nvSpPr>
          <p:cNvPr id="33" name="scene-caption-bg-2">
            <a:extLst xmlns:a="http://schemas.openxmlformats.org/drawingml/2006/main">
              <a:ext uri="{FF2B5EF4-FFF2-40B4-BE49-F238E27FC236}">
                <a16:creationId xmlns:a16="http://schemas.microsoft.com/office/drawing/2014/main" id="{B407F2B1-1EBE-406D-9336-74BCF3B5D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628900"/>
            <a:ext cx="2514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34" name="scene-title-2">
            <a:extLst xmlns:a="http://schemas.openxmlformats.org/drawingml/2006/main">
              <a:ext uri="{FF2B5EF4-FFF2-40B4-BE49-F238E27FC236}">
                <a16:creationId xmlns:a16="http://schemas.microsoft.com/office/drawing/2014/main" id="{D262E5B4-54F9-4760-B4E2-4144B7E31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724150"/>
            <a:ext cx="224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02 · 자신의 턴</a:t>
            </a:r>
          </a:p>
        </p:txBody>
      </p:sp>
      <p:sp>
        <p:nvSpPr>
          <p:cNvPr id="35" name="scene-note-2">
            <a:extLst xmlns:a="http://schemas.openxmlformats.org/drawingml/2006/main">
              <a:ext uri="{FF2B5EF4-FFF2-40B4-BE49-F238E27FC236}">
                <a16:creationId xmlns:a16="http://schemas.microsoft.com/office/drawing/2014/main" id="{E427B2DE-5CF6-4C7F-A676-0AB06134D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971800"/>
            <a:ext cx="2247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시선과 상체를 전환한 뒤 손을 들어 환영검 생성 포즈를 잡는다.</a:t>
            </a:r>
          </a:p>
        </p:txBody>
      </p:sp>
      <p:sp>
        <p:nvSpPr>
          <p:cNvPr id="36" name="scene-card-3">
            <a:extLst xmlns:a="http://schemas.openxmlformats.org/drawingml/2006/main">
              <a:ext uri="{FF2B5EF4-FFF2-40B4-BE49-F238E27FC236}">
                <a16:creationId xmlns:a16="http://schemas.microsoft.com/office/drawing/2014/main" id="{3C96BEFF-AEF2-48EB-BC27-28FA2D3A2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04800"/>
            <a:ext cx="25146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pic>
        <p:nvPicPr>
          <p:cNvPr id="9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28d60174c34ce6"/>
          <a:srcRect xmlns:a="http://schemas.openxmlformats.org/drawingml/2006/main" l="0" t="3788" r="0" b="37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34450" y="304800"/>
            <a:ext cx="2514600" cy="2324100"/>
          </a:xfrm>
          <a:prstGeom xmlns:a="http://schemas.openxmlformats.org/drawingml/2006/main" prst="rect">
            <a:avLst/>
          </a:prstGeom>
        </p:spPr>
      </p:pic>
      <p:sp>
        <p:nvSpPr>
          <p:cNvPr id="38" name="scene-caption-bg-3">
            <a:extLst xmlns:a="http://schemas.openxmlformats.org/drawingml/2006/main">
              <a:ext uri="{FF2B5EF4-FFF2-40B4-BE49-F238E27FC236}">
                <a16:creationId xmlns:a16="http://schemas.microsoft.com/office/drawing/2014/main" id="{4DC0B92E-E5C9-4848-A2CD-308EC073D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628900"/>
            <a:ext cx="2514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39" name="scene-title-3">
            <a:extLst xmlns:a="http://schemas.openxmlformats.org/drawingml/2006/main">
              <a:ext uri="{FF2B5EF4-FFF2-40B4-BE49-F238E27FC236}">
                <a16:creationId xmlns:a16="http://schemas.microsoft.com/office/drawing/2014/main" id="{8025BAFA-AC0F-42B0-9CEB-08EEFD80B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724150"/>
            <a:ext cx="224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03 · 사망</a:t>
            </a:r>
          </a:p>
        </p:txBody>
      </p:sp>
      <p:sp>
        <p:nvSpPr>
          <p:cNvPr id="40" name="scene-note-3">
            <a:extLst xmlns:a="http://schemas.openxmlformats.org/drawingml/2006/main">
              <a:ext uri="{FF2B5EF4-FFF2-40B4-BE49-F238E27FC236}">
                <a16:creationId xmlns:a16="http://schemas.microsoft.com/office/drawing/2014/main" id="{8ED561ED-E0C3-46F6-BFA8-599A24662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971800"/>
            <a:ext cx="2247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상체 붕괴 후 무릎이 닿고, 후행 동작이 끝난 자세를 고정한다.</a:t>
            </a:r>
          </a:p>
        </p:txBody>
      </p:sp>
      <p:sp>
        <p:nvSpPr>
          <p:cNvPr id="41" name="sequence-panel">
            <a:extLst xmlns:a="http://schemas.openxmlformats.org/drawingml/2006/main">
              <a:ext uri="{FF2B5EF4-FFF2-40B4-BE49-F238E27FC236}">
                <a16:creationId xmlns:a16="http://schemas.microsoft.com/office/drawing/2014/main" id="{478BA548-805A-4732-A66E-AB991B3FD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562350"/>
            <a:ext cx="79819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sp>
        <p:nvSpPr>
          <p:cNvPr id="42" name="sequence-title">
            <a:extLst xmlns:a="http://schemas.openxmlformats.org/drawingml/2006/main">
              <a:ext uri="{FF2B5EF4-FFF2-40B4-BE49-F238E27FC236}">
                <a16:creationId xmlns:a16="http://schemas.microsoft.com/office/drawing/2014/main" id="{1819C368-D400-448E-93C6-DCA2A8628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7528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상태별 시퀀스</a:t>
            </a:r>
          </a:p>
        </p:txBody>
      </p:sp>
      <p:sp>
        <p:nvSpPr>
          <p:cNvPr id="43" name="sequence-order">
            <a:extLst xmlns:a="http://schemas.openxmlformats.org/drawingml/2006/main">
              <a:ext uri="{FF2B5EF4-FFF2-40B4-BE49-F238E27FC236}">
                <a16:creationId xmlns:a16="http://schemas.microsoft.com/office/drawing/2014/main" id="{5EE2C188-9A5B-4965-95D9-6A4ABBB22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810000"/>
            <a:ext cx="1314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75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01 → 02 → 03</a:t>
            </a:r>
          </a:p>
        </p:txBody>
      </p:sp>
      <p:sp>
        <p:nvSpPr>
          <p:cNvPr id="44" name="step-card-0">
            <a:extLst xmlns:a="http://schemas.openxmlformats.org/drawingml/2006/main">
              <a:ext uri="{FF2B5EF4-FFF2-40B4-BE49-F238E27FC236}">
                <a16:creationId xmlns:a16="http://schemas.microsoft.com/office/drawing/2014/main" id="{30505C3D-0B47-4EF5-8905-7A9E82027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248150"/>
            <a:ext cx="23241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20233A"/>
            </a:solidFill>
            <a:prstDash val="solid"/>
          </a:ln>
        </p:spPr>
      </p:sp>
      <p:sp>
        <p:nvSpPr>
          <p:cNvPr id="45" name="step-accent-0">
            <a:extLst xmlns:a="http://schemas.openxmlformats.org/drawingml/2006/main">
              <a:ext uri="{FF2B5EF4-FFF2-40B4-BE49-F238E27FC236}">
                <a16:creationId xmlns:a16="http://schemas.microsoft.com/office/drawing/2014/main" id="{B9D5AC0F-884B-43F7-B9B1-4319DE9E2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248150"/>
            <a:ext cx="47625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46" name="step-title-0">
            <a:extLst xmlns:a="http://schemas.openxmlformats.org/drawingml/2006/main">
              <a:ext uri="{FF2B5EF4-FFF2-40B4-BE49-F238E27FC236}">
                <a16:creationId xmlns:a16="http://schemas.microsoft.com/office/drawing/2014/main" id="{4FC2C5E5-60EB-4F87-A263-7B62E528E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400550"/>
            <a:ext cx="1943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01 · Character_idle.anim</a:t>
            </a:r>
          </a:p>
        </p:txBody>
      </p:sp>
      <p:sp>
        <p:nvSpPr>
          <p:cNvPr id="47" name="step-body-0">
            <a:extLst xmlns:a="http://schemas.openxmlformats.org/drawingml/2006/main">
              <a:ext uri="{FF2B5EF4-FFF2-40B4-BE49-F238E27FC236}">
                <a16:creationId xmlns:a16="http://schemas.microsoft.com/office/drawing/2014/main" id="{B319FB70-0DCB-4F8B-BBF4-52D15D29C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953000"/>
            <a:ext cx="19431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무게 중심은 골반에 두고 흉곽을 낮게 들고 내린다. 머리카락과 소매는 상체보다 늦게 따라오게 한다.</a:t>
            </a:r>
          </a:p>
        </p:txBody>
      </p:sp>
      <p:sp>
        <p:nvSpPr>
          <p:cNvPr id="48" name="step-card-1">
            <a:extLst xmlns:a="http://schemas.openxmlformats.org/drawingml/2006/main">
              <a:ext uri="{FF2B5EF4-FFF2-40B4-BE49-F238E27FC236}">
                <a16:creationId xmlns:a16="http://schemas.microsoft.com/office/drawing/2014/main" id="{692C8873-5E2B-45A9-B197-F11FF925D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248150"/>
            <a:ext cx="23241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20233A"/>
            </a:solidFill>
            <a:prstDash val="solid"/>
          </a:ln>
        </p:spPr>
      </p:sp>
      <p:sp>
        <p:nvSpPr>
          <p:cNvPr id="49" name="step-accent-1">
            <a:extLst xmlns:a="http://schemas.openxmlformats.org/drawingml/2006/main">
              <a:ext uri="{FF2B5EF4-FFF2-40B4-BE49-F238E27FC236}">
                <a16:creationId xmlns:a16="http://schemas.microsoft.com/office/drawing/2014/main" id="{4D55C338-5514-42AD-8C06-B100955DF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248150"/>
            <a:ext cx="47625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5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A1A40A78-AB2D-48D5-A446-A3B33A77C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1943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02 · Character_Battle_idle.anim</a:t>
            </a:r>
          </a:p>
        </p:txBody>
      </p:sp>
      <p:sp>
        <p:nvSpPr>
          <p:cNvPr id="5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A02B8D9B-F24E-43B8-93C6-9D946739F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53000"/>
            <a:ext cx="19431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시선, 어깨, 손 순서로 대상 방향을 잡는다. 손이 정점에 도달하면 환영검과 연기 효과를 생성하고, 짧은 오버슈트 뒤 공격 대기 포즈로 정착한다.</a:t>
            </a:r>
          </a:p>
        </p:txBody>
      </p:sp>
      <p:sp>
        <p:nvSpPr>
          <p:cNvPr id="52" name="step-card-2">
            <a:extLst xmlns:a="http://schemas.openxmlformats.org/drawingml/2006/main">
              <a:ext uri="{FF2B5EF4-FFF2-40B4-BE49-F238E27FC236}">
                <a16:creationId xmlns:a16="http://schemas.microsoft.com/office/drawing/2014/main" id="{765EE20B-198B-4444-9901-CBF272537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248150"/>
            <a:ext cx="23241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20233A"/>
            </a:solidFill>
            <a:prstDash val="solid"/>
          </a:ln>
        </p:spPr>
      </p:sp>
      <p:sp>
        <p:nvSpPr>
          <p:cNvPr id="53" name="step-accent-2">
            <a:extLst xmlns:a="http://schemas.openxmlformats.org/drawingml/2006/main">
              <a:ext uri="{FF2B5EF4-FFF2-40B4-BE49-F238E27FC236}">
                <a16:creationId xmlns:a16="http://schemas.microsoft.com/office/drawing/2014/main" id="{C0363C90-1BD8-4256-80C6-62F296259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248150"/>
            <a:ext cx="47625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54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185BF33F-BB26-4A4D-AECE-E70641802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4400550"/>
            <a:ext cx="1943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03 · Character_die_idle.anim</a:t>
            </a:r>
          </a:p>
        </p:txBody>
      </p:sp>
      <p:sp>
        <p:nvSpPr>
          <p:cNvPr id="55" name="step-body-2">
            <a:extLst xmlns:a="http://schemas.openxmlformats.org/drawingml/2006/main">
              <a:ext uri="{FF2B5EF4-FFF2-40B4-BE49-F238E27FC236}">
                <a16:creationId xmlns:a16="http://schemas.microsoft.com/office/drawing/2014/main" id="{53DD7079-8CE4-4DFA-83A5-725D83FD0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4953000"/>
            <a:ext cx="19431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피격 방향으로 상체가 무너진 뒤 무릎이 바닥에 닿는다. 손과 머리카락의 후행 동작이 끝난 프레임을 유지하고, 그 뒤 환영검과 연기 효과를 디졸브한다.</a:t>
            </a:r>
          </a:p>
        </p:txBody>
      </p:sp>
      <p:sp>
        <p:nvSpPr>
          <p:cNvPr id="5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B429BBD-0EBD-453C-8E05-86AA4A410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6572250"/>
            <a:ext cx="876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750" b="1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02 / 03</a:t>
            </a:r>
          </a:p>
        </p:txBody>
      </p:sp>
    </p:spTree>
    <p:extLst>
      <p:ext uri="{BB962C8B-B14F-4D97-AF65-F5344CB8AC3E}">
        <p14:creationId xmlns:p14="http://schemas.microsoft.com/office/powerpoint/2010/main" val="147658837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011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spec-panel">
            <a:extLst xmlns:a="http://schemas.openxmlformats.org/drawingml/2006/main">
              <a:ext uri="{FF2B5EF4-FFF2-40B4-BE49-F238E27FC236}">
                <a16:creationId xmlns:a16="http://schemas.microsoft.com/office/drawing/2014/main" id="{B742B88D-E296-44F9-B679-25782F5AE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04800"/>
            <a:ext cx="3352800" cy="6248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sp>
        <p:nvSpPr>
          <p:cNvPr id="2" name="spec-accent">
            <a:extLst xmlns:a="http://schemas.openxmlformats.org/drawingml/2006/main">
              <a:ext uri="{FF2B5EF4-FFF2-40B4-BE49-F238E27FC236}">
                <a16:creationId xmlns:a16="http://schemas.microsoft.com/office/drawing/2014/main" id="{4DC889AE-DAA2-4E02-B859-2BB555FBB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304800"/>
            <a:ext cx="47625" cy="6248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3" name="kicker">
            <a:extLst xmlns:a="http://schemas.openxmlformats.org/drawingml/2006/main">
              <a:ext uri="{FF2B5EF4-FFF2-40B4-BE49-F238E27FC236}">
                <a16:creationId xmlns:a16="http://schemas.microsoft.com/office/drawing/2014/main" id="{7DAAECFA-CCEB-4EF9-A453-5C0DE6291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75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CHARACTER PRESENTATION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1851BE2-49A6-4737-A5C6-4F11A472C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8105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255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상태이상 연출</a:t>
            </a:r>
          </a:p>
        </p:txBody>
      </p:sp>
      <p:sp>
        <p:nvSpPr>
          <p:cNvPr id="5" name="subtitle">
            <a:extLst xmlns:a="http://schemas.openxmlformats.org/drawingml/2006/main">
              <a:ext uri="{FF2B5EF4-FFF2-40B4-BE49-F238E27FC236}">
                <a16:creationId xmlns:a16="http://schemas.microsoft.com/office/drawing/2014/main" id="{A322D064-D146-4406-B6FD-3D390777B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스턴 · 혼란 · 수면</a:t>
            </a:r>
          </a:p>
        </p:txBody>
      </p:sp>
      <p:pic>
        <p:nvPicPr>
          <p:cNvPr id="6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fa68c9797f435b"/>
          <a:stretch xmlns:a="http://schemas.openxmlformats.org/drawingml/2006/main"/>
        </p:blipFill>
        <p:spPr>
          <a:xfrm xmlns:a="http://schemas.openxmlformats.org/drawingml/2006/main">
            <a:off x="1000125" y="1790700"/>
            <a:ext cx="1962150" cy="1962150"/>
          </a:xfrm>
          <a:prstGeom xmlns:a="http://schemas.openxmlformats.org/drawingml/2006/main" prst="rect">
            <a:avLst/>
          </a:prstGeom>
        </p:spPr>
      </p:pic>
      <p:sp>
        <p:nvSpPr>
          <p:cNvPr id="7" name="field-line-0">
            <a:extLst xmlns:a="http://schemas.openxmlformats.org/drawingml/2006/main">
              <a:ext uri="{FF2B5EF4-FFF2-40B4-BE49-F238E27FC236}">
                <a16:creationId xmlns:a16="http://schemas.microsoft.com/office/drawing/2014/main" id="{06EBD5BE-9A1C-4B63-843A-04D8FF0C5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433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8" name="field-label-0">
            <a:extLst xmlns:a="http://schemas.openxmlformats.org/drawingml/2006/main">
              <a:ext uri="{FF2B5EF4-FFF2-40B4-BE49-F238E27FC236}">
                <a16:creationId xmlns:a16="http://schemas.microsoft.com/office/drawing/2014/main" id="{792741F3-9D72-4BD6-A43D-5A1DB35E4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624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스턴</a:t>
            </a:r>
          </a:p>
        </p:txBody>
      </p:sp>
      <p:sp>
        <p:nvSpPr>
          <p:cNvPr id="9" name="field-value-0">
            <a:extLst xmlns:a="http://schemas.openxmlformats.org/drawingml/2006/main">
              <a:ext uri="{FF2B5EF4-FFF2-40B4-BE49-F238E27FC236}">
                <a16:creationId xmlns:a16="http://schemas.microsoft.com/office/drawing/2014/main" id="{32074380-76DA-4A4E-9A70-D59078A13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9624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행동 불가 유지 · 상체 경직 · 작은 중심 흔들림</a:t>
            </a:r>
          </a:p>
        </p:txBody>
      </p:sp>
      <p:sp>
        <p:nvSpPr>
          <p:cNvPr id="10" name="field-line-1">
            <a:extLst xmlns:a="http://schemas.openxmlformats.org/drawingml/2006/main">
              <a:ext uri="{FF2B5EF4-FFF2-40B4-BE49-F238E27FC236}">
                <a16:creationId xmlns:a16="http://schemas.microsoft.com/office/drawing/2014/main" id="{D35DFB20-74D8-4802-9866-10BA1549B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624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11" name="field-label-1">
            <a:extLst xmlns:a="http://schemas.openxmlformats.org/drawingml/2006/main">
              <a:ext uri="{FF2B5EF4-FFF2-40B4-BE49-F238E27FC236}">
                <a16:creationId xmlns:a16="http://schemas.microsoft.com/office/drawing/2014/main" id="{A42E0A48-1F04-441C-9A2C-FABE11217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815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혼란</a:t>
            </a:r>
          </a:p>
        </p:txBody>
      </p:sp>
      <p:sp>
        <p:nvSpPr>
          <p:cNvPr id="12" name="field-value-1">
            <a:extLst xmlns:a="http://schemas.openxmlformats.org/drawingml/2006/main">
              <a:ext uri="{FF2B5EF4-FFF2-40B4-BE49-F238E27FC236}">
                <a16:creationId xmlns:a16="http://schemas.microsoft.com/office/drawing/2014/main" id="{A4DECA9A-6B99-4BE2-B5C1-FF5D67864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3815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시선과 몸 방향 불일치 · 좌우 왕복</a:t>
            </a:r>
          </a:p>
        </p:txBody>
      </p:sp>
      <p:sp>
        <p:nvSpPr>
          <p:cNvPr id="13" name="field-line-2">
            <a:extLst xmlns:a="http://schemas.openxmlformats.org/drawingml/2006/main">
              <a:ext uri="{FF2B5EF4-FFF2-40B4-BE49-F238E27FC236}">
                <a16:creationId xmlns:a16="http://schemas.microsoft.com/office/drawing/2014/main" id="{0301CC35-9AD3-440B-A2C2-E9CEA4CB7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815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14" name="field-label-2">
            <a:extLst xmlns:a="http://schemas.openxmlformats.org/drawingml/2006/main">
              <a:ext uri="{FF2B5EF4-FFF2-40B4-BE49-F238E27FC236}">
                <a16:creationId xmlns:a16="http://schemas.microsoft.com/office/drawing/2014/main" id="{511680BA-BF70-4F92-A5EC-A9D99F2D9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006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수면</a:t>
            </a:r>
          </a:p>
        </p:txBody>
      </p:sp>
      <p:sp>
        <p:nvSpPr>
          <p:cNvPr id="15" name="field-value-2">
            <a:extLst xmlns:a="http://schemas.openxmlformats.org/drawingml/2006/main">
              <a:ext uri="{FF2B5EF4-FFF2-40B4-BE49-F238E27FC236}">
                <a16:creationId xmlns:a16="http://schemas.microsoft.com/office/drawing/2014/main" id="{30EB946F-FAEB-439C-B968-637756E9D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8006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고개 하강 · 어깨 이완 · 저속 호흡</a:t>
            </a:r>
          </a:p>
        </p:txBody>
      </p:sp>
      <p:sp>
        <p:nvSpPr>
          <p:cNvPr id="16" name="field-line-3">
            <a:extLst xmlns:a="http://schemas.openxmlformats.org/drawingml/2006/main">
              <a:ext uri="{FF2B5EF4-FFF2-40B4-BE49-F238E27FC236}">
                <a16:creationId xmlns:a16="http://schemas.microsoft.com/office/drawing/2014/main" id="{A067A631-032A-4FE6-A80A-F03FF3963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006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17" name="field-label-3">
            <a:extLst xmlns:a="http://schemas.openxmlformats.org/drawingml/2006/main">
              <a:ext uri="{FF2B5EF4-FFF2-40B4-BE49-F238E27FC236}">
                <a16:creationId xmlns:a16="http://schemas.microsoft.com/office/drawing/2014/main" id="{EE29E726-6005-4822-B9C3-EC5D3D3D2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197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루트 모션</a:t>
            </a:r>
          </a:p>
        </p:txBody>
      </p:sp>
      <p:sp>
        <p:nvSpPr>
          <p:cNvPr id="18" name="field-value-3">
            <a:extLst xmlns:a="http://schemas.openxmlformats.org/drawingml/2006/main">
              <a:ext uri="{FF2B5EF4-FFF2-40B4-BE49-F238E27FC236}">
                <a16:creationId xmlns:a16="http://schemas.microsoft.com/office/drawing/2014/main" id="{F150038B-9C82-4791-8477-F469EC14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2197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사용 안 함 · 발 기준점 유지</a:t>
            </a:r>
          </a:p>
        </p:txBody>
      </p:sp>
      <p:sp>
        <p:nvSpPr>
          <p:cNvPr id="19" name="field-line-4">
            <a:extLst xmlns:a="http://schemas.openxmlformats.org/drawingml/2006/main">
              <a:ext uri="{FF2B5EF4-FFF2-40B4-BE49-F238E27FC236}">
                <a16:creationId xmlns:a16="http://schemas.microsoft.com/office/drawing/2014/main" id="{66B0B545-FBA1-4A47-8BC8-A892A7CC4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197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0" name="field-label-4">
            <a:extLst xmlns:a="http://schemas.openxmlformats.org/drawingml/2006/main">
              <a:ext uri="{FF2B5EF4-FFF2-40B4-BE49-F238E27FC236}">
                <a16:creationId xmlns:a16="http://schemas.microsoft.com/office/drawing/2014/main" id="{928801E5-C01C-4444-B446-88CAB5224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388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상태 표식</a:t>
            </a:r>
          </a:p>
        </p:txBody>
      </p:sp>
      <p:sp>
        <p:nvSpPr>
          <p:cNvPr id="21" name="field-value-4">
            <a:extLst xmlns:a="http://schemas.openxmlformats.org/drawingml/2006/main">
              <a:ext uri="{FF2B5EF4-FFF2-40B4-BE49-F238E27FC236}">
                <a16:creationId xmlns:a16="http://schemas.microsoft.com/office/drawing/2014/main" id="{10F8508A-4418-4319-9478-C0F98215F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6388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스턴 궤도 · 혼란 ? · 수면 Zzz</a:t>
            </a:r>
          </a:p>
        </p:txBody>
      </p:sp>
      <p:sp>
        <p:nvSpPr>
          <p:cNvPr id="22" name="field-line-5">
            <a:extLst xmlns:a="http://schemas.openxmlformats.org/drawingml/2006/main">
              <a:ext uri="{FF2B5EF4-FFF2-40B4-BE49-F238E27FC236}">
                <a16:creationId xmlns:a16="http://schemas.microsoft.com/office/drawing/2014/main" id="{08D92D38-B8F0-47CD-9F2B-CF4043C31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388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3" name="field-label-5">
            <a:extLst xmlns:a="http://schemas.openxmlformats.org/drawingml/2006/main">
              <a:ext uri="{FF2B5EF4-FFF2-40B4-BE49-F238E27FC236}">
                <a16:creationId xmlns:a16="http://schemas.microsoft.com/office/drawing/2014/main" id="{48F8113A-1FB2-4DC7-9EC0-34AA21529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57900"/>
            <a:ext cx="1066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전환</a:t>
            </a:r>
          </a:p>
        </p:txBody>
      </p:sp>
      <p:sp>
        <p:nvSpPr>
          <p:cNvPr id="24" name="field-value-5">
            <a:extLst xmlns:a="http://schemas.openxmlformats.org/drawingml/2006/main">
              <a:ext uri="{FF2B5EF4-FFF2-40B4-BE49-F238E27FC236}">
                <a16:creationId xmlns:a16="http://schemas.microsoft.com/office/drawing/2014/main" id="{E84C3FFD-95E2-43B7-AD0A-8B30F8B99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6057900"/>
            <a:ext cx="17811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상태 진입·유지·해제를 기본 대기 모션과 블렌드</a:t>
            </a:r>
          </a:p>
        </p:txBody>
      </p:sp>
      <p:sp>
        <p:nvSpPr>
          <p:cNvPr id="25" name="field-line-end">
            <a:extLst xmlns:a="http://schemas.openxmlformats.org/drawingml/2006/main">
              <a:ext uri="{FF2B5EF4-FFF2-40B4-BE49-F238E27FC236}">
                <a16:creationId xmlns:a16="http://schemas.microsoft.com/office/drawing/2014/main" id="{90958AE0-98A2-465F-AA54-FB006AC08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2905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D5274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6" name="scene-card-1">
            <a:extLst xmlns:a="http://schemas.openxmlformats.org/drawingml/2006/main">
              <a:ext uri="{FF2B5EF4-FFF2-40B4-BE49-F238E27FC236}">
                <a16:creationId xmlns:a16="http://schemas.microsoft.com/office/drawing/2014/main" id="{D7A2E884-7406-455E-B971-16A7409AD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04800"/>
            <a:ext cx="25146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pic>
        <p:nvPicPr>
          <p:cNvPr id="8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e9b27014d2477b"/>
          <a:srcRect xmlns:a="http://schemas.openxmlformats.org/drawingml/2006/main" l="0" t="3788" r="0" b="37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905250" y="304800"/>
            <a:ext cx="2514600" cy="2324100"/>
          </a:xfrm>
          <a:prstGeom xmlns:a="http://schemas.openxmlformats.org/drawingml/2006/main" prst="rect">
            <a:avLst/>
          </a:prstGeom>
        </p:spPr>
      </p:pic>
      <p:sp>
        <p:nvSpPr>
          <p:cNvPr id="28" name="scene-caption-bg-1">
            <a:extLst xmlns:a="http://schemas.openxmlformats.org/drawingml/2006/main">
              <a:ext uri="{FF2B5EF4-FFF2-40B4-BE49-F238E27FC236}">
                <a16:creationId xmlns:a16="http://schemas.microsoft.com/office/drawing/2014/main" id="{6DE37C88-75E3-4CBA-ADA3-ADACDDB2B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628900"/>
            <a:ext cx="2514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29" name="scene-title-1">
            <a:extLst xmlns:a="http://schemas.openxmlformats.org/drawingml/2006/main">
              <a:ext uri="{FF2B5EF4-FFF2-40B4-BE49-F238E27FC236}">
                <a16:creationId xmlns:a16="http://schemas.microsoft.com/office/drawing/2014/main" id="{B5B7A1A4-BA9F-4C2B-84CD-7655442BA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724150"/>
            <a:ext cx="224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01 · 스턴</a:t>
            </a:r>
          </a:p>
        </p:txBody>
      </p:sp>
      <p:sp>
        <p:nvSpPr>
          <p:cNvPr id="30" name="scene-note-1">
            <a:extLst xmlns:a="http://schemas.openxmlformats.org/drawingml/2006/main">
              <a:ext uri="{FF2B5EF4-FFF2-40B4-BE49-F238E27FC236}">
                <a16:creationId xmlns:a16="http://schemas.microsoft.com/office/drawing/2014/main" id="{D42C21D1-CAC7-49AF-8921-EF1A04B79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971800"/>
            <a:ext cx="2247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발을 고정하고 팔 힘을 뺀 채 머리 위 궤도 표식과 작은 중심 흔들림을 유지한다.</a:t>
            </a:r>
          </a:p>
        </p:txBody>
      </p:sp>
      <p:sp>
        <p:nvSpPr>
          <p:cNvPr id="31" name="scene-card-2">
            <a:extLst xmlns:a="http://schemas.openxmlformats.org/drawingml/2006/main">
              <a:ext uri="{FF2B5EF4-FFF2-40B4-BE49-F238E27FC236}">
                <a16:creationId xmlns:a16="http://schemas.microsoft.com/office/drawing/2014/main" id="{CAD01034-4D38-4842-8D19-5BF1789B9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04800"/>
            <a:ext cx="25146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pic>
        <p:nvPicPr>
          <p:cNvPr id="8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05058b05f9484d"/>
          <a:srcRect xmlns:a="http://schemas.openxmlformats.org/drawingml/2006/main" l="0" t="3788" r="0" b="37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19850" y="304800"/>
            <a:ext cx="2514600" cy="2324100"/>
          </a:xfrm>
          <a:prstGeom xmlns:a="http://schemas.openxmlformats.org/drawingml/2006/main" prst="rect">
            <a:avLst/>
          </a:prstGeom>
        </p:spPr>
      </p:pic>
      <p:sp>
        <p:nvSpPr>
          <p:cNvPr id="33" name="scene-caption-bg-2">
            <a:extLst xmlns:a="http://schemas.openxmlformats.org/drawingml/2006/main">
              <a:ext uri="{FF2B5EF4-FFF2-40B4-BE49-F238E27FC236}">
                <a16:creationId xmlns:a16="http://schemas.microsoft.com/office/drawing/2014/main" id="{20680DCA-6D1B-4026-9C46-553BCFB65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628900"/>
            <a:ext cx="2514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34" name="scene-title-2">
            <a:extLst xmlns:a="http://schemas.openxmlformats.org/drawingml/2006/main">
              <a:ext uri="{FF2B5EF4-FFF2-40B4-BE49-F238E27FC236}">
                <a16:creationId xmlns:a16="http://schemas.microsoft.com/office/drawing/2014/main" id="{505F3D33-FA9B-498F-8BE7-CDBA91DDB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724150"/>
            <a:ext cx="224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02 · 혼란</a:t>
            </a:r>
          </a:p>
        </p:txBody>
      </p:sp>
      <p:sp>
        <p:nvSpPr>
          <p:cNvPr id="35" name="scene-note-2">
            <a:extLst xmlns:a="http://schemas.openxmlformats.org/drawingml/2006/main">
              <a:ext uri="{FF2B5EF4-FFF2-40B4-BE49-F238E27FC236}">
                <a16:creationId xmlns:a16="http://schemas.microsoft.com/office/drawing/2014/main" id="{0AFBA435-FECD-4E16-8E7F-B3C82F9C7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971800"/>
            <a:ext cx="2247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시선과 몸 방향을 엇갈리게 두고 ? 표식과 좌우 전환을 반복한다.</a:t>
            </a:r>
          </a:p>
        </p:txBody>
      </p:sp>
      <p:sp>
        <p:nvSpPr>
          <p:cNvPr id="36" name="scene-card-3">
            <a:extLst xmlns:a="http://schemas.openxmlformats.org/drawingml/2006/main">
              <a:ext uri="{FF2B5EF4-FFF2-40B4-BE49-F238E27FC236}">
                <a16:creationId xmlns:a16="http://schemas.microsoft.com/office/drawing/2014/main" id="{FA083E2A-EDFB-40EB-9B26-42422D9E7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04800"/>
            <a:ext cx="25146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pic>
        <p:nvPicPr>
          <p:cNvPr id="9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83232015074c07"/>
          <a:srcRect xmlns:a="http://schemas.openxmlformats.org/drawingml/2006/main" l="0" t="3788" r="0" b="37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34450" y="304800"/>
            <a:ext cx="2514600" cy="2324100"/>
          </a:xfrm>
          <a:prstGeom xmlns:a="http://schemas.openxmlformats.org/drawingml/2006/main" prst="rect">
            <a:avLst/>
          </a:prstGeom>
        </p:spPr>
      </p:pic>
      <p:sp>
        <p:nvSpPr>
          <p:cNvPr id="38" name="scene-caption-bg-3">
            <a:extLst xmlns:a="http://schemas.openxmlformats.org/drawingml/2006/main">
              <a:ext uri="{FF2B5EF4-FFF2-40B4-BE49-F238E27FC236}">
                <a16:creationId xmlns:a16="http://schemas.microsoft.com/office/drawing/2014/main" id="{A9B73212-0ED6-4360-84F6-0AAC5F702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628900"/>
            <a:ext cx="2514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4D5274"/>
            </a:solidFill>
            <a:prstDash val="solid"/>
          </a:ln>
        </p:spPr>
      </p:sp>
      <p:sp>
        <p:nvSpPr>
          <p:cNvPr id="39" name="scene-title-3">
            <a:extLst xmlns:a="http://schemas.openxmlformats.org/drawingml/2006/main">
              <a:ext uri="{FF2B5EF4-FFF2-40B4-BE49-F238E27FC236}">
                <a16:creationId xmlns:a16="http://schemas.microsoft.com/office/drawing/2014/main" id="{7936FA22-91BF-4A8E-A8DB-8FAAFD4F6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724150"/>
            <a:ext cx="224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03 · 수면</a:t>
            </a:r>
          </a:p>
        </p:txBody>
      </p:sp>
      <p:sp>
        <p:nvSpPr>
          <p:cNvPr id="40" name="scene-note-3">
            <a:extLst xmlns:a="http://schemas.openxmlformats.org/drawingml/2006/main">
              <a:ext uri="{FF2B5EF4-FFF2-40B4-BE49-F238E27FC236}">
                <a16:creationId xmlns:a16="http://schemas.microsoft.com/office/drawing/2014/main" id="{FB4A3DEF-9906-4B14-8B2E-299E0D849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971800"/>
            <a:ext cx="2247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눈을 감고 고개와 어깨를 내린 자세에서 Zzz 표식과 낮은 호흡을 반복한다.</a:t>
            </a:r>
          </a:p>
        </p:txBody>
      </p:sp>
      <p:sp>
        <p:nvSpPr>
          <p:cNvPr id="41" name="sequence-panel">
            <a:extLst xmlns:a="http://schemas.openxmlformats.org/drawingml/2006/main">
              <a:ext uri="{FF2B5EF4-FFF2-40B4-BE49-F238E27FC236}">
                <a16:creationId xmlns:a16="http://schemas.microsoft.com/office/drawing/2014/main" id="{3920F3AC-322F-44B5-B0E0-12F116705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562350"/>
            <a:ext cx="79819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27"/>
          </a:solidFill>
          <a:ln xmlns:a="http://schemas.openxmlformats.org/drawingml/2006/main" w="9525">
            <a:solidFill>
              <a:srgbClr val="4D5274"/>
            </a:solidFill>
            <a:prstDash val="solid"/>
          </a:ln>
        </p:spPr>
      </p:sp>
      <p:sp>
        <p:nvSpPr>
          <p:cNvPr id="42" name="sequence-title">
            <a:extLst xmlns:a="http://schemas.openxmlformats.org/drawingml/2006/main">
              <a:ext uri="{FF2B5EF4-FFF2-40B4-BE49-F238E27FC236}">
                <a16:creationId xmlns:a16="http://schemas.microsoft.com/office/drawing/2014/main" id="{88323913-C097-43D8-8C8D-FC8421B64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7528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1">
                <a:solidFill>
                  <a:srgbClr val="F6F2FF"/>
                </a:solidFill>
                <a:latin typeface="Noto Sans KR"/>
                <a:ea typeface="Noto Sans KR"/>
                <a:cs typeface="Noto Sans KR"/>
              </a:rPr>
              <a:t>상태별 시퀀스</a:t>
            </a:r>
          </a:p>
        </p:txBody>
      </p:sp>
      <p:sp>
        <p:nvSpPr>
          <p:cNvPr id="43" name="sequence-order">
            <a:extLst xmlns:a="http://schemas.openxmlformats.org/drawingml/2006/main">
              <a:ext uri="{FF2B5EF4-FFF2-40B4-BE49-F238E27FC236}">
                <a16:creationId xmlns:a16="http://schemas.microsoft.com/office/drawing/2014/main" id="{2DAB017F-112B-440B-B43D-6C47BC36F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810000"/>
            <a:ext cx="1314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75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01 → 02 → 03</a:t>
            </a:r>
          </a:p>
        </p:txBody>
      </p:sp>
      <p:sp>
        <p:nvSpPr>
          <p:cNvPr id="44" name="step-card-0">
            <a:extLst xmlns:a="http://schemas.openxmlformats.org/drawingml/2006/main">
              <a:ext uri="{FF2B5EF4-FFF2-40B4-BE49-F238E27FC236}">
                <a16:creationId xmlns:a16="http://schemas.microsoft.com/office/drawing/2014/main" id="{5CE512E3-3604-4ECB-9BC4-763A6C4B5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248150"/>
            <a:ext cx="23241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20233A"/>
            </a:solidFill>
            <a:prstDash val="solid"/>
          </a:ln>
        </p:spPr>
      </p:sp>
      <p:sp>
        <p:nvSpPr>
          <p:cNvPr id="45" name="step-accent-0">
            <a:extLst xmlns:a="http://schemas.openxmlformats.org/drawingml/2006/main">
              <a:ext uri="{FF2B5EF4-FFF2-40B4-BE49-F238E27FC236}">
                <a16:creationId xmlns:a16="http://schemas.microsoft.com/office/drawing/2014/main" id="{AE4F5F35-14D5-43D2-954D-49922C1B3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248150"/>
            <a:ext cx="47625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46" name="step-title-0">
            <a:extLst xmlns:a="http://schemas.openxmlformats.org/drawingml/2006/main">
              <a:ext uri="{FF2B5EF4-FFF2-40B4-BE49-F238E27FC236}">
                <a16:creationId xmlns:a16="http://schemas.microsoft.com/office/drawing/2014/main" id="{D3D5E5D7-6957-4126-9999-724F5BFE7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400550"/>
            <a:ext cx="1943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01 · Character_stun_idle.anim</a:t>
            </a:r>
          </a:p>
        </p:txBody>
      </p:sp>
      <p:sp>
        <p:nvSpPr>
          <p:cNvPr id="47" name="step-body-0">
            <a:extLst xmlns:a="http://schemas.openxmlformats.org/drawingml/2006/main">
              <a:ext uri="{FF2B5EF4-FFF2-40B4-BE49-F238E27FC236}">
                <a16:creationId xmlns:a16="http://schemas.microsoft.com/office/drawing/2014/main" id="{A77AD817-4D82-48AF-8203-D997A2DE4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953000"/>
            <a:ext cx="19431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진입 시 상체와 팔을 짧게 경직한다. 발을 고정한 채 머리와 흉곽을 작은 범위로 흔들고, 해제 시 중심을 세워 대기 모션으로 블렌드한다.</a:t>
            </a:r>
          </a:p>
        </p:txBody>
      </p:sp>
      <p:sp>
        <p:nvSpPr>
          <p:cNvPr id="48" name="step-card-1">
            <a:extLst xmlns:a="http://schemas.openxmlformats.org/drawingml/2006/main">
              <a:ext uri="{FF2B5EF4-FFF2-40B4-BE49-F238E27FC236}">
                <a16:creationId xmlns:a16="http://schemas.microsoft.com/office/drawing/2014/main" id="{D6F54C27-F1E3-48CA-930A-BA159784E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248150"/>
            <a:ext cx="23241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20233A"/>
            </a:solidFill>
            <a:prstDash val="solid"/>
          </a:ln>
        </p:spPr>
      </p:sp>
      <p:sp>
        <p:nvSpPr>
          <p:cNvPr id="49" name="step-accent-1">
            <a:extLst xmlns:a="http://schemas.openxmlformats.org/drawingml/2006/main">
              <a:ext uri="{FF2B5EF4-FFF2-40B4-BE49-F238E27FC236}">
                <a16:creationId xmlns:a16="http://schemas.microsoft.com/office/drawing/2014/main" id="{02CAA5F2-F62D-4236-B100-B3619FAFE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248150"/>
            <a:ext cx="47625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5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4D275217-C30D-4271-8010-D24169D76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1943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02 · Character_confusion_idle.anim</a:t>
            </a:r>
          </a:p>
        </p:txBody>
      </p:sp>
      <p:sp>
        <p:nvSpPr>
          <p:cNvPr id="5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00D9DC92-2AB0-4597-967A-FAA9FFED1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53000"/>
            <a:ext cx="19431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진입 시 시선을 한쪽으로 먼저 돌리고 몸은 반대 방향으로 늦게 전환한다. 좌우 엇갈림을 반복하고, 해제 시 정면 대기 모션으로 블렌드한다.</a:t>
            </a:r>
          </a:p>
        </p:txBody>
      </p:sp>
      <p:sp>
        <p:nvSpPr>
          <p:cNvPr id="52" name="step-card-2">
            <a:extLst xmlns:a="http://schemas.openxmlformats.org/drawingml/2006/main">
              <a:ext uri="{FF2B5EF4-FFF2-40B4-BE49-F238E27FC236}">
                <a16:creationId xmlns:a16="http://schemas.microsoft.com/office/drawing/2014/main" id="{EE10D1AB-5637-4F0F-9591-F6EB80B17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248150"/>
            <a:ext cx="23241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0233A"/>
          </a:solidFill>
          <a:ln xmlns:a="http://schemas.openxmlformats.org/drawingml/2006/main" w="0">
            <a:solidFill>
              <a:srgbClr val="20233A"/>
            </a:solidFill>
            <a:prstDash val="solid"/>
          </a:ln>
        </p:spPr>
      </p:sp>
      <p:sp>
        <p:nvSpPr>
          <p:cNvPr id="53" name="step-accent-2">
            <a:extLst xmlns:a="http://schemas.openxmlformats.org/drawingml/2006/main">
              <a:ext uri="{FF2B5EF4-FFF2-40B4-BE49-F238E27FC236}">
                <a16:creationId xmlns:a16="http://schemas.microsoft.com/office/drawing/2014/main" id="{DD44ED0E-E124-4B7F-A490-622A36F55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248150"/>
            <a:ext cx="47625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A5FF"/>
          </a:solidFill>
          <a:ln xmlns:a="http://schemas.openxmlformats.org/drawingml/2006/main" w="0">
            <a:solidFill>
              <a:srgbClr val="B9A5FF"/>
            </a:solidFill>
            <a:prstDash val="solid"/>
          </a:ln>
        </p:spPr>
      </p:sp>
      <p:sp>
        <p:nvSpPr>
          <p:cNvPr id="54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65264FDA-75DA-44E3-8DF7-7052B1F95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4400550"/>
            <a:ext cx="1943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B9A5FF"/>
                </a:solidFill>
                <a:latin typeface="Noto Sans KR"/>
                <a:ea typeface="Noto Sans KR"/>
                <a:cs typeface="Noto Sans KR"/>
              </a:rPr>
              <a:t>03 · Character_sleep_idle.anim</a:t>
            </a:r>
          </a:p>
        </p:txBody>
      </p:sp>
      <p:sp>
        <p:nvSpPr>
          <p:cNvPr id="55" name="step-body-2">
            <a:extLst xmlns:a="http://schemas.openxmlformats.org/drawingml/2006/main">
              <a:ext uri="{FF2B5EF4-FFF2-40B4-BE49-F238E27FC236}">
                <a16:creationId xmlns:a16="http://schemas.microsoft.com/office/drawing/2014/main" id="{35BF3AA1-E6AB-4392-8863-7CDEDA7F7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4953000"/>
            <a:ext cx="19431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진입 시 눈을 감고 고개·어깨·팔 순으로 힘을 뺀다. 낮은 흉곽 호흡을 유지하며, 해제 시 고개와 상체를 세워 대기 모션으로 블렌드한다.</a:t>
            </a:r>
          </a:p>
        </p:txBody>
      </p:sp>
      <p:sp>
        <p:nvSpPr>
          <p:cNvPr id="5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B365EC1-5FFD-418E-AD9A-C0D1884A9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6572250"/>
            <a:ext cx="876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3BFD4"/>
                </a:solidFill>
                <a:latin typeface="Noto Sans KR"/>
                <a:ea typeface="Noto Sans KR"/>
                <a:cs typeface="Noto Sans KR"/>
              </a:defRPr>
            </a:pPr>
            <a:r>
              <a:rPr sz="750" b="1">
                <a:solidFill>
                  <a:srgbClr val="C3BFD4"/>
                </a:solidFill>
                <a:latin typeface="Noto Sans KR"/>
                <a:ea typeface="Noto Sans KR"/>
                <a:cs typeface="Noto Sans KR"/>
              </a:rPr>
              <a:t>03 / 03</a:t>
            </a:r>
          </a:p>
        </p:txBody>
      </p:sp>
    </p:spTree>
    <p:extLst>
      <p:ext uri="{BB962C8B-B14F-4D97-AF65-F5344CB8AC3E}">
        <p14:creationId xmlns:p14="http://schemas.microsoft.com/office/powerpoint/2010/main" val="164502028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2026-08-18T19:44:06.7530000Z</dcterms:created>
  <dcterms:modified xsi:type="dcterms:W3CDTF">2026-08-18T19:44:06.7530000Z</dcterms:modified>
</coreProperties>
</file>